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7" r:id="rId1"/>
  </p:sldMasterIdLst>
  <p:notesMasterIdLst>
    <p:notesMasterId r:id="rId17"/>
  </p:notesMasterIdLst>
  <p:sldIdLst>
    <p:sldId id="265" r:id="rId2"/>
    <p:sldId id="256" r:id="rId3"/>
    <p:sldId id="266" r:id="rId4"/>
    <p:sldId id="257" r:id="rId5"/>
    <p:sldId id="258" r:id="rId6"/>
    <p:sldId id="259" r:id="rId7"/>
    <p:sldId id="260" r:id="rId8"/>
    <p:sldId id="268" r:id="rId9"/>
    <p:sldId id="263" r:id="rId10"/>
    <p:sldId id="262" r:id="rId11"/>
    <p:sldId id="272" r:id="rId12"/>
    <p:sldId id="273" r:id="rId13"/>
    <p:sldId id="264" r:id="rId14"/>
    <p:sldId id="271" r:id="rId15"/>
    <p:sldId id="26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4660"/>
  </p:normalViewPr>
  <p:slideViewPr>
    <p:cSldViewPr>
      <p:cViewPr varScale="1">
        <p:scale>
          <a:sx n="83" d="100"/>
          <a:sy n="83" d="100"/>
        </p:scale>
        <p:origin x="1421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A034C-F126-49F6-B59E-E35D46FEBF1D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8EC180-0263-4C00-9326-B6A141C790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966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8EC180-0263-4C00-9326-B6A141C790EB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9109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8EC180-0263-4C00-9326-B6A141C790EB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7444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4360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948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8374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569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3302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33306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022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7240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5672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781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7072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925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8965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8060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6738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935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9798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27FD449-DBD8-4BCA-B7C9-D9461A146FA9}" type="datetimeFigureOut">
              <a:rPr lang="en-IN" smtClean="0"/>
              <a:t>05-04-2022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8942B5-E32F-4B2D-8E16-45C26EA3C1D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723014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  <p:sldLayoutId id="2147483899" r:id="rId12"/>
    <p:sldLayoutId id="2147483900" r:id="rId13"/>
    <p:sldLayoutId id="2147483901" r:id="rId14"/>
    <p:sldLayoutId id="2147483902" r:id="rId15"/>
    <p:sldLayoutId id="2147483903" r:id="rId16"/>
    <p:sldLayoutId id="2147483904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520" y="188640"/>
            <a:ext cx="9217024" cy="140053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dirty="0">
                <a:latin typeface="Algerian" pitchFamily="82" charset="0"/>
              </a:rPr>
              <a:t>ONLINE FOOD DELIVERY</a:t>
            </a:r>
            <a:r>
              <a:rPr lang="en-US" sz="4400" dirty="0">
                <a:latin typeface="Algerian" pitchFamily="82" charset="0"/>
              </a:rPr>
              <a:t/>
            </a:r>
            <a:br>
              <a:rPr lang="en-US" sz="4400" dirty="0">
                <a:latin typeface="Algerian" pitchFamily="82" charset="0"/>
              </a:rPr>
            </a:br>
            <a:r>
              <a:rPr lang="en-US" sz="4000" dirty="0">
                <a:latin typeface="Algerian" pitchFamily="82" charset="0"/>
              </a:rPr>
              <a:t>TEAM-6</a:t>
            </a:r>
            <a:endParaRPr lang="en-IN" sz="4000" dirty="0">
              <a:latin typeface="Algerian" pitchFamily="8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12C1C-5250-4E1C-BB11-A82329A5C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45147" y="2345098"/>
            <a:ext cx="3298113" cy="3509836"/>
          </a:xfrm>
        </p:spPr>
        <p:txBody>
          <a:bodyPr/>
          <a:lstStyle/>
          <a:p>
            <a:r>
              <a:rPr lang="en-US" sz="2400" dirty="0" smtClean="0">
                <a:latin typeface="Bell MT" panose="02020503060305020303" pitchFamily="18" charset="0"/>
              </a:rPr>
              <a:t>FRONT-END</a:t>
            </a:r>
          </a:p>
          <a:p>
            <a:endParaRPr lang="en-US" sz="2400" dirty="0" smtClean="0">
              <a:latin typeface="Bell MT" panose="02020503060305020303" pitchFamily="18" charset="0"/>
            </a:endParaRPr>
          </a:p>
          <a:p>
            <a:pPr fontAlgn="b"/>
            <a:r>
              <a:rPr lang="en-IN" sz="1600" dirty="0" err="1"/>
              <a:t>Narikimilli</a:t>
            </a:r>
            <a:r>
              <a:rPr lang="en-IN" sz="1600" dirty="0"/>
              <a:t>  </a:t>
            </a:r>
            <a:r>
              <a:rPr lang="en-IN" sz="1600" dirty="0" smtClean="0"/>
              <a:t>Sai </a:t>
            </a:r>
            <a:r>
              <a:rPr lang="en-IN" sz="1600" dirty="0"/>
              <a:t>Sandeep</a:t>
            </a:r>
            <a:endParaRPr lang="en-US" sz="1600" dirty="0"/>
          </a:p>
          <a:p>
            <a:pPr fontAlgn="b"/>
            <a:r>
              <a:rPr lang="en-IN" sz="1600" dirty="0" err="1"/>
              <a:t>Pasala</a:t>
            </a:r>
            <a:r>
              <a:rPr lang="en-IN" sz="1600" dirty="0"/>
              <a:t> Siva Krishna</a:t>
            </a:r>
            <a:endParaRPr lang="en-US" sz="1600" dirty="0"/>
          </a:p>
          <a:p>
            <a:pPr fontAlgn="b"/>
            <a:r>
              <a:rPr lang="en-IN" sz="1600" dirty="0" err="1"/>
              <a:t>Pachipalem</a:t>
            </a:r>
            <a:r>
              <a:rPr lang="en-IN" sz="1600" dirty="0"/>
              <a:t> </a:t>
            </a:r>
            <a:r>
              <a:rPr lang="en-IN" sz="1600" dirty="0" err="1"/>
              <a:t>Mounika</a:t>
            </a:r>
            <a:endParaRPr lang="en-US" sz="1600" dirty="0"/>
          </a:p>
          <a:p>
            <a:pPr fontAlgn="b"/>
            <a:r>
              <a:rPr lang="en-IN" sz="1600" dirty="0" err="1"/>
              <a:t>Nallamothu</a:t>
            </a:r>
            <a:r>
              <a:rPr lang="en-IN" sz="1600" dirty="0"/>
              <a:t> </a:t>
            </a:r>
            <a:r>
              <a:rPr lang="en-IN" sz="1600" dirty="0" err="1"/>
              <a:t>harshika</a:t>
            </a:r>
            <a:endParaRPr lang="en-US" sz="1600" dirty="0"/>
          </a:p>
          <a:p>
            <a:pPr fontAlgn="b"/>
            <a:r>
              <a:rPr lang="en-IN" sz="1600" dirty="0" err="1"/>
              <a:t>Niraj</a:t>
            </a:r>
            <a:r>
              <a:rPr lang="en-IN" sz="1600" dirty="0"/>
              <a:t> Gupta</a:t>
            </a:r>
            <a:endParaRPr lang="en-US" sz="1600" dirty="0"/>
          </a:p>
          <a:p>
            <a:endParaRPr lang="en-US" sz="2400" dirty="0">
              <a:latin typeface="Bell MT" panose="02020503060305020303" pitchFamily="18" charset="0"/>
            </a:endParaRPr>
          </a:p>
          <a:p>
            <a:pPr algn="ctr"/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04718D4-29A4-4CDA-9655-17C6BAEC8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4008" y="2345097"/>
            <a:ext cx="3298115" cy="3891708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Bell MT" panose="02020503060305020303" pitchFamily="18" charset="0"/>
              </a:rPr>
              <a:t>BACK-END</a:t>
            </a:r>
          </a:p>
          <a:p>
            <a:endParaRPr lang="en-US" sz="2400" dirty="0">
              <a:latin typeface="Bell MT" panose="02020503060305020303" pitchFamily="18" charset="0"/>
            </a:endParaRPr>
          </a:p>
          <a:p>
            <a:pPr fontAlgn="b"/>
            <a:r>
              <a:rPr lang="en-IN" sz="1600" dirty="0" err="1"/>
              <a:t>Niranjan</a:t>
            </a:r>
            <a:r>
              <a:rPr lang="en-IN" sz="1600" dirty="0"/>
              <a:t> J</a:t>
            </a:r>
            <a:endParaRPr lang="en-US" sz="1600" dirty="0"/>
          </a:p>
          <a:p>
            <a:pPr fontAlgn="b"/>
            <a:r>
              <a:rPr lang="en-IN" sz="1600" dirty="0" err="1"/>
              <a:t>Pedapatnam</a:t>
            </a:r>
            <a:r>
              <a:rPr lang="en-IN" sz="1600" dirty="0"/>
              <a:t> </a:t>
            </a:r>
            <a:r>
              <a:rPr lang="en-IN" sz="1600" dirty="0" err="1"/>
              <a:t>Yaswanth</a:t>
            </a:r>
            <a:r>
              <a:rPr lang="en-IN" sz="1600" dirty="0"/>
              <a:t> Vinay</a:t>
            </a:r>
            <a:endParaRPr lang="en-US" sz="1600" dirty="0"/>
          </a:p>
          <a:p>
            <a:pPr fontAlgn="b"/>
            <a:r>
              <a:rPr lang="en-IN" sz="1600" dirty="0" err="1"/>
              <a:t>Pavan</a:t>
            </a:r>
            <a:r>
              <a:rPr lang="en-IN" sz="1600" dirty="0"/>
              <a:t> P S</a:t>
            </a:r>
            <a:endParaRPr lang="en-US" sz="1600" dirty="0"/>
          </a:p>
          <a:p>
            <a:pPr fontAlgn="b"/>
            <a:r>
              <a:rPr lang="en-IN" sz="1600" dirty="0" err="1"/>
              <a:t>Prabhat</a:t>
            </a:r>
            <a:r>
              <a:rPr lang="en-IN" sz="1600" dirty="0"/>
              <a:t> Kumar </a:t>
            </a:r>
            <a:r>
              <a:rPr lang="en-IN" sz="1600" dirty="0" err="1"/>
              <a:t>Sahu</a:t>
            </a:r>
            <a:endParaRPr lang="en-US" sz="1600" dirty="0"/>
          </a:p>
          <a:p>
            <a:pPr fontAlgn="b"/>
            <a:r>
              <a:rPr lang="en-IN" sz="1600" dirty="0" err="1"/>
              <a:t>Neelu</a:t>
            </a:r>
            <a:r>
              <a:rPr lang="en-IN" sz="1600" dirty="0"/>
              <a:t> X</a:t>
            </a:r>
            <a:endParaRPr lang="en-US" sz="1600" dirty="0"/>
          </a:p>
          <a:p>
            <a:pPr fontAlgn="b"/>
            <a:r>
              <a:rPr lang="en-IN" sz="1600" dirty="0"/>
              <a:t>Palepu </a:t>
            </a:r>
            <a:r>
              <a:rPr lang="en-IN" sz="1600" dirty="0" err="1"/>
              <a:t>Achyuth</a:t>
            </a:r>
            <a:r>
              <a:rPr lang="en-IN" sz="1600" dirty="0"/>
              <a:t> Varma</a:t>
            </a:r>
            <a:endParaRPr lang="en-US" sz="1600" dirty="0"/>
          </a:p>
          <a:p>
            <a:endParaRPr lang="en-IN" sz="2400" dirty="0"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361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lgerian" pitchFamily="82" charset="0"/>
              </a:rPr>
              <a:t>UML DIAGRAM</a:t>
            </a:r>
            <a:endParaRPr lang="en-IN" sz="4400" dirty="0">
              <a:latin typeface="Algerian" pitchFamily="8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1D8F24-01AA-4B37-A6E1-43C5C7EF4D1B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0044608" y="6741368"/>
            <a:ext cx="87034" cy="45719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B0E7CC-2078-4A67-ACE1-15B74345D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004282"/>
            <a:ext cx="7056784" cy="560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743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22A1D-5569-4AAC-A263-7231E2D94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56" y="260648"/>
            <a:ext cx="8964488" cy="1008112"/>
          </a:xfrm>
        </p:spPr>
        <p:txBody>
          <a:bodyPr/>
          <a:lstStyle/>
          <a:p>
            <a:pPr algn="ctr"/>
            <a:r>
              <a:rPr lang="en-US" sz="4400" dirty="0">
                <a:latin typeface="Algerian" panose="04020705040A02060702" pitchFamily="82" charset="0"/>
              </a:rPr>
              <a:t>ADMIN &amp;CUSTOMER LOGIN</a:t>
            </a:r>
            <a:endParaRPr lang="en-IN" sz="4400" dirty="0">
              <a:latin typeface="Algerian" panose="04020705040A02060702" pitchFamily="8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56ED37-F146-402A-A310-1597D8676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3968" y="3429000"/>
            <a:ext cx="4427984" cy="33263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0185A1-551C-4C27-BD09-E730E6BD4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6" y="1052736"/>
            <a:ext cx="4499992" cy="229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362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14B6E-EB37-4B89-8986-32F5C3D91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8520" y="188640"/>
            <a:ext cx="9144000" cy="1664608"/>
          </a:xfrm>
        </p:spPr>
        <p:txBody>
          <a:bodyPr/>
          <a:lstStyle/>
          <a:p>
            <a:pPr algn="ctr"/>
            <a:r>
              <a:rPr lang="en-US" sz="4400" dirty="0">
                <a:latin typeface="Algerian" panose="04020705040A02060702" pitchFamily="82" charset="0"/>
              </a:rPr>
              <a:t>ADMIN DASHBOARD</a:t>
            </a:r>
            <a:endParaRPr lang="en-IN" sz="4400" dirty="0">
              <a:latin typeface="Algerian" panose="04020705040A02060702" pitchFamily="8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3AE6A2-12E0-4F80-B46E-8547FA1D6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16" y="1268760"/>
            <a:ext cx="8712968" cy="4824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97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03" y="116632"/>
            <a:ext cx="8933688" cy="1152128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lgerian" pitchFamily="82" charset="0"/>
              </a:rPr>
              <a:t>ADVANTAGES</a:t>
            </a:r>
            <a:endParaRPr lang="en-IN" sz="4400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340768"/>
            <a:ext cx="8496944" cy="4824535"/>
          </a:xfrm>
        </p:spPr>
        <p:txBody>
          <a:bodyPr>
            <a:normAutofit/>
          </a:bodyPr>
          <a:lstStyle/>
          <a:p>
            <a:pPr marL="425196" indent="-342900"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Makes the ordering process easier.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Efficient customer and order management.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Monitor your expenses incurred in real-time.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Free and cheap marketing.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Better customers data.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The convenience of mobile ordering.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Stay ahead of the competition.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Greater reach.</a:t>
            </a:r>
            <a:endParaRPr lang="en-IN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9087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latin typeface="Algerian" pitchFamily="82" charset="0"/>
              </a:rPr>
              <a:t>SCOPE</a:t>
            </a:r>
            <a:endParaRPr lang="en-IN" sz="4400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524" y="1417638"/>
            <a:ext cx="8568952" cy="50405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The Scope of the project (Android / web panel based application) are as follows: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Food Ordering app can sale Food product, preferred brands, kitchen needs, essential restaurant supplies and more, through this online, one- stop Food store.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It provides you with a convenient way to sale from your Food shopping app.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2637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8933688" cy="11430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lgerian" pitchFamily="82" charset="0"/>
              </a:rPr>
              <a:t>CONCLUSION</a:t>
            </a:r>
            <a:endParaRPr lang="en-IN" sz="4400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804" y="1340768"/>
            <a:ext cx="8411884" cy="4680520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An Online Food Ordering System is proposed here which </a:t>
            </a:r>
            <a:r>
              <a:rPr lang="en-US" b="1" dirty="0">
                <a:latin typeface="Bell MT" panose="02020503060305020303" pitchFamily="18" charset="0"/>
                <a:cs typeface="Times New Roman" panose="02020603050405020304" pitchFamily="18" charset="0"/>
              </a:rPr>
              <a:t>simplifies the food ordering process</a:t>
            </a: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. 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endParaRPr lang="en-US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The proposed system shows an user interface and update the menu with all available options so that it eases the customer work.</a:t>
            </a:r>
            <a:endParaRPr lang="en-IN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8454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6632"/>
            <a:ext cx="8450248" cy="864096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latin typeface="Algerian" panose="04020705040A02060702" pitchFamily="82" charset="0"/>
              </a:rPr>
              <a:t>  </a:t>
            </a: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Algerian" panose="04020705040A02060702" pitchFamily="82" charset="0"/>
              </a:rPr>
              <a:t>ONLINE FOOD DELIVERY</a:t>
            </a:r>
            <a:endParaRPr lang="en-IN" sz="4800" dirty="0">
              <a:solidFill>
                <a:schemeClr val="tx1">
                  <a:lumMod val="85000"/>
                  <a:lumOff val="15000"/>
                </a:schemeClr>
              </a:solidFill>
              <a:latin typeface="Algerian" panose="04020705040A02060702" pitchFamily="8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774A73-037A-4084-8064-F9892A4F6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64" y="1052736"/>
            <a:ext cx="8820472" cy="549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48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0"/>
            <a:ext cx="7962088" cy="1052736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lgerian" pitchFamily="82" charset="0"/>
              </a:rPr>
              <a:t>CONTENTS</a:t>
            </a:r>
            <a:endParaRPr lang="en-IN" sz="4400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836712"/>
            <a:ext cx="7890080" cy="583264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Objectives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Tools &amp; 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System Requirements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Existing system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Proposed System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Modules In Project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UML Diagram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App Flow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Advantages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Spring MVC Pattern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Scope &amp; Improvements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</a:rPr>
              <a:t>Conclusion</a:t>
            </a:r>
          </a:p>
          <a:p>
            <a:pPr>
              <a:buFont typeface="Courier New" pitchFamily="49" charset="0"/>
              <a:buChar char="o"/>
            </a:pPr>
            <a:endParaRPr lang="en-US" dirty="0"/>
          </a:p>
          <a:p>
            <a:pPr>
              <a:buFont typeface="Courier New" pitchFamily="49" charset="0"/>
              <a:buChar char="o"/>
            </a:pPr>
            <a:endParaRPr lang="en-US" dirty="0"/>
          </a:p>
          <a:p>
            <a:pPr>
              <a:buFont typeface="Courier New" pitchFamily="49" charset="0"/>
              <a:buChar char="o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5069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02400" y="332656"/>
            <a:ext cx="7890080" cy="11430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lgerian" pitchFamily="82" charset="0"/>
              </a:rPr>
              <a:t>Introduction</a:t>
            </a:r>
            <a:endParaRPr lang="en-IN" sz="4400" dirty="0">
              <a:latin typeface="Algerian" pitchFamily="82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11560" y="1628800"/>
            <a:ext cx="7920880" cy="4425355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200" dirty="0">
                <a:latin typeface="Bell MT" panose="02020503060305020303" pitchFamily="18" charset="0"/>
                <a:cs typeface="Times New Roman" panose="02020603050405020304" pitchFamily="18" charset="0"/>
              </a:rPr>
              <a:t>ONLINE FOOD DELIVERY SYSTEM is mainly designed  as primary function for use in the food delivery industry. 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endParaRPr lang="en-US" sz="22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200" dirty="0">
                <a:latin typeface="Bell MT" panose="02020503060305020303" pitchFamily="18" charset="0"/>
                <a:cs typeface="Times New Roman" panose="02020603050405020304" pitchFamily="18" charset="0"/>
              </a:rPr>
              <a:t>This system will allow hotels and restaurants to increase online food ordering such type of business</a:t>
            </a:r>
            <a:r>
              <a:rPr lang="en-US" sz="2200" dirty="0" smtClean="0">
                <a:latin typeface="Bell MT" panose="02020503060305020303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2200" dirty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 marL="425196" indent="-342900">
              <a:buFont typeface="Wingdings" panose="05000000000000000000" pitchFamily="2" charset="2"/>
              <a:buChar char="v"/>
            </a:pPr>
            <a:r>
              <a:rPr lang="en-US" sz="2200" dirty="0">
                <a:latin typeface="Bell MT" panose="02020503060305020303" pitchFamily="18" charset="0"/>
              </a:rPr>
              <a:t> It typically allows customers to choose and pay for food, then alerts the kitchen when an order is made. This happens without contact between staff and </a:t>
            </a:r>
            <a:r>
              <a:rPr lang="en-US" sz="2200" dirty="0" smtClean="0">
                <a:latin typeface="Bell MT" panose="02020503060305020303" pitchFamily="18" charset="0"/>
              </a:rPr>
              <a:t>customers</a:t>
            </a:r>
            <a:endParaRPr lang="en-IN" sz="2200" dirty="0" smtClean="0">
              <a:latin typeface="Bell MT" panose="02020503060305020303" pitchFamily="18" charset="0"/>
              <a:cs typeface="Times New Roman" pitchFamily="18" charset="0"/>
            </a:endParaRPr>
          </a:p>
          <a:p>
            <a:pPr marL="425196" indent="-342900">
              <a:buFont typeface="Wingdings" panose="05000000000000000000" pitchFamily="2" charset="2"/>
              <a:buChar char="v"/>
            </a:pPr>
            <a:endParaRPr lang="en-US" sz="2200" dirty="0" smtClean="0"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200" dirty="0">
                <a:latin typeface="Bell MT" panose="02020503060305020303" pitchFamily="18" charset="0"/>
                <a:cs typeface="Times New Roman" panose="02020603050405020304" pitchFamily="18" charset="0"/>
              </a:rPr>
              <a:t>M</a:t>
            </a:r>
            <a:r>
              <a:rPr lang="en-US" sz="2200" dirty="0" smtClean="0">
                <a:latin typeface="Bell MT" panose="02020503060305020303" pitchFamily="18" charset="0"/>
                <a:cs typeface="Times New Roman" panose="02020603050405020304" pitchFamily="18" charset="0"/>
              </a:rPr>
              <a:t>odern </a:t>
            </a:r>
            <a:r>
              <a:rPr lang="en-US" sz="2200" dirty="0">
                <a:latin typeface="Bell MT" panose="02020503060305020303" pitchFamily="18" charset="0"/>
                <a:cs typeface="Times New Roman" panose="02020603050405020304" pitchFamily="18" charset="0"/>
              </a:rPr>
              <a:t>food industries </a:t>
            </a:r>
            <a:r>
              <a:rPr lang="en-US" sz="2200" dirty="0" smtClean="0">
                <a:latin typeface="Bell MT" panose="02020503060305020303" pitchFamily="18" charset="0"/>
                <a:cs typeface="Times New Roman" panose="02020603050405020304" pitchFamily="18" charset="0"/>
              </a:rPr>
              <a:t>allows  </a:t>
            </a:r>
            <a:r>
              <a:rPr lang="en-US" sz="2200" dirty="0">
                <a:latin typeface="Bell MT" panose="02020503060305020303" pitchFamily="18" charset="0"/>
                <a:cs typeface="Times New Roman" panose="02020603050405020304" pitchFamily="18" charset="0"/>
              </a:rPr>
              <a:t>quickly and easily </a:t>
            </a:r>
            <a:r>
              <a:rPr lang="en-US" sz="2200" dirty="0" smtClean="0">
                <a:latin typeface="Bell MT" panose="02020503060305020303" pitchFamily="18" charset="0"/>
                <a:cs typeface="Times New Roman" panose="02020603050405020304" pitchFamily="18" charset="0"/>
              </a:rPr>
              <a:t>to delivery food on </a:t>
            </a:r>
            <a:r>
              <a:rPr lang="en-US" sz="2200" dirty="0">
                <a:latin typeface="Bell MT" panose="02020503060305020303" pitchFamily="18" charset="0"/>
                <a:cs typeface="Times New Roman" panose="02020603050405020304" pitchFamily="18" charset="0"/>
              </a:rPr>
              <a:t>customer place. 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endParaRPr lang="en-US" sz="2200" dirty="0">
              <a:latin typeface="Bell MT" panose="02020503060305020303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254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" y="206334"/>
            <a:ext cx="8723376" cy="11430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lgerian" panose="04020705040A02060702" pitchFamily="82" charset="0"/>
              </a:rPr>
              <a:t>OBJECTIVES</a:t>
            </a:r>
            <a:endParaRPr lang="en-IN" sz="4400" dirty="0">
              <a:latin typeface="Algerian" panose="04020705040A020607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576" y="1343100"/>
            <a:ext cx="7890080" cy="4835624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>
                <a:latin typeface="Bell MT" panose="02020503060305020303" pitchFamily="18" charset="0"/>
                <a:cs typeface="Times New Roman" panose="02020603050405020304" pitchFamily="18" charset="0"/>
              </a:rPr>
              <a:t>The main objective of the Online Food Delivery System is to manage the details of Product, Delivery Address, Order, Shopping Cart</a:t>
            </a:r>
            <a:r>
              <a:rPr lang="en-US" dirty="0" smtClean="0">
                <a:latin typeface="Bell MT" panose="02020503060305020303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>
              <a:solidFill>
                <a:srgbClr val="202124"/>
              </a:solidFill>
              <a:latin typeface="Bell MT" panose="02020503060305020303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Bell MT" panose="02020503060305020303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Practically : The system is quite stable and can be operated by the people with average intelligence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endParaRPr lang="en-GB" dirty="0">
              <a:latin typeface="Bell MT" panose="02020503060305020303" pitchFamily="18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latin typeface="Bell MT" panose="02020503060305020303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Efficiency : We tried to involve accuracy, timeliness and  comprehensiveness of system output.</a:t>
            </a:r>
          </a:p>
          <a:p>
            <a:pPr marL="425196" indent="-342900">
              <a:buFont typeface="Wingdings" panose="05000000000000000000" pitchFamily="2" charset="2"/>
              <a:buChar char="v"/>
            </a:pPr>
            <a:endParaRPr lang="en-GB" dirty="0">
              <a:latin typeface="Bell MT" panose="02020503060305020303" pitchFamily="18" charset="0"/>
              <a:ea typeface="Arial Unicode MS" panose="020B0604020202020204" pitchFamily="34" charset="-128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601159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6512" y="452718"/>
            <a:ext cx="9289032" cy="1400530"/>
          </a:xfrm>
        </p:spPr>
        <p:txBody>
          <a:bodyPr>
            <a:normAutofit/>
          </a:bodyPr>
          <a:lstStyle/>
          <a:p>
            <a:pPr algn="ctr"/>
            <a:r>
              <a:rPr lang="en-GB" sz="4400" dirty="0">
                <a:latin typeface="Algerian" pitchFamily="82" charset="0"/>
                <a:cs typeface="Times New Roman" panose="02020603050405020304" pitchFamily="18" charset="0"/>
              </a:rPr>
              <a:t>TOOLS</a:t>
            </a:r>
            <a:r>
              <a:rPr lang="en-GB" sz="5400" dirty="0">
                <a:latin typeface="Algerian" pitchFamily="82" charset="0"/>
                <a:cs typeface="Times New Roman" panose="02020603050405020304" pitchFamily="18" charset="0"/>
              </a:rPr>
              <a:t> &amp; </a:t>
            </a:r>
            <a:r>
              <a:rPr lang="en-GB" sz="4400" dirty="0">
                <a:latin typeface="Algerian" pitchFamily="82" charset="0"/>
                <a:cs typeface="Times New Roman" panose="02020603050405020304" pitchFamily="18" charset="0"/>
              </a:rPr>
              <a:t>SOFTWARE</a:t>
            </a:r>
            <a:endParaRPr lang="en-IN" sz="4400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latin typeface="Bell MT" panose="02020503060305020303" pitchFamily="18" charset="0"/>
              </a:rPr>
              <a:t>TOOLS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C86513-5E03-4509-B859-956202D04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8720" y="2052638"/>
            <a:ext cx="3298115" cy="419576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Bell MT" panose="02020503060305020303" pitchFamily="18" charset="0"/>
              </a:rPr>
              <a:t>TECHNOLOGY</a:t>
            </a: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endParaRPr lang="en-IN" sz="1800" b="0" i="0" u="none" strike="noStrike" kern="1200" dirty="0">
              <a:solidFill>
                <a:srgbClr val="FFFFFF"/>
              </a:solidFill>
              <a:effectLst/>
              <a:latin typeface="Bell MT" panose="02020503060305020303" pitchFamily="18" charset="0"/>
            </a:endParaRP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rgbClr val="FFFFFF"/>
              </a:solidFill>
              <a:latin typeface="Bell MT" panose="02020503060305020303" pitchFamily="18" charset="0"/>
            </a:endParaRP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u="none" strike="noStrike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SPRING BOOT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u="none" strike="noStrike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HIBERNATE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u="none" strike="noStrike" kern="1200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MY SQL</a:t>
            </a: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rgbClr val="FFFFFF"/>
                </a:solidFill>
                <a:latin typeface="Bell MT" panose="02020503060305020303" pitchFamily="18" charset="0"/>
              </a:rPr>
              <a:t>HTML</a:t>
            </a: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rgbClr val="FFFFFF"/>
                </a:solidFill>
                <a:latin typeface="Bell MT" panose="02020503060305020303" pitchFamily="18" charset="0"/>
              </a:rPr>
              <a:t>CSS</a:t>
            </a: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u="none" strike="noStrike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B</a:t>
            </a:r>
            <a:r>
              <a:rPr lang="en-IN" dirty="0">
                <a:solidFill>
                  <a:srgbClr val="FFFFFF"/>
                </a:solidFill>
                <a:latin typeface="Bell MT" panose="02020503060305020303" pitchFamily="18" charset="0"/>
              </a:rPr>
              <a:t>OOTSTRAP</a:t>
            </a: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0" i="0" u="none" strike="noStrike" dirty="0">
                <a:solidFill>
                  <a:srgbClr val="FFFFFF"/>
                </a:solidFill>
                <a:effectLst/>
                <a:latin typeface="Bell MT" panose="02020503060305020303" pitchFamily="18" charset="0"/>
              </a:rPr>
              <a:t>ANGULAR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  <a:buNone/>
            </a:pP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471D392-E922-4C35-A4E5-7DC1C64E8C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038390"/>
              </p:ext>
            </p:extLst>
          </p:nvPr>
        </p:nvGraphicFramePr>
        <p:xfrm>
          <a:off x="827088" y="2420888"/>
          <a:ext cx="3456880" cy="2231211"/>
        </p:xfrm>
        <a:graphic>
          <a:graphicData uri="http://schemas.openxmlformats.org/drawingml/2006/table">
            <a:tbl>
              <a:tblPr/>
              <a:tblGrid>
                <a:gridCol w="3456880">
                  <a:extLst>
                    <a:ext uri="{9D8B030D-6E8A-4147-A177-3AD203B41FA5}">
                      <a16:colId xmlns:a16="http://schemas.microsoft.com/office/drawing/2014/main" val="970603459"/>
                    </a:ext>
                  </a:extLst>
                </a:gridCol>
              </a:tblGrid>
              <a:tr h="333894">
                <a:tc>
                  <a:txBody>
                    <a:bodyPr/>
                    <a:lstStyle/>
                    <a:p>
                      <a:pPr algn="l" fontAlgn="b"/>
                      <a:endParaRPr lang="en-IN" sz="1800" b="0" i="0" u="none" strike="noStrike" dirty="0">
                        <a:solidFill>
                          <a:schemeClr val="tx1"/>
                        </a:solidFill>
                        <a:effectLst/>
                        <a:latin typeface="Bell MT" panose="02020503060305020303" pitchFamily="18" charset="0"/>
                      </a:endParaRPr>
                    </a:p>
                    <a:p>
                      <a:pPr algn="l" fontAlgn="b"/>
                      <a:endParaRPr lang="en-IN" sz="1800" b="0" i="0" u="none" strike="noStrike" dirty="0">
                        <a:solidFill>
                          <a:schemeClr val="tx1"/>
                        </a:solidFill>
                        <a:effectLst/>
                        <a:latin typeface="Bell MT" panose="02020503060305020303" pitchFamily="18" charset="0"/>
                      </a:endParaRPr>
                    </a:p>
                    <a:p>
                      <a:pPr algn="l" fontAlgn="b"/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</a:rPr>
                        <a:t>SPRING TOOL SUITE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5957693"/>
                  </a:ext>
                </a:extLst>
              </a:tr>
              <a:tr h="34241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</a:rPr>
                        <a:t>VISUAL STUDIO CODE</a:t>
                      </a:r>
                      <a:endParaRPr lang="en-IN" sz="1800" b="0" i="0" u="none" strike="noStrike" dirty="0">
                        <a:solidFill>
                          <a:schemeClr val="tx1"/>
                        </a:solidFill>
                        <a:effectLst/>
                        <a:latin typeface="Bell MT" panose="02020503060305020303" pitchFamily="18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4731493"/>
                  </a:ext>
                </a:extLst>
              </a:tr>
              <a:tr h="34241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</a:rPr>
                        <a:t>P</a:t>
                      </a: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</a:rPr>
                        <a:t>OSTMAN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5940955"/>
                  </a:ext>
                </a:extLst>
              </a:tr>
              <a:tr h="34241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</a:rPr>
                        <a:t>M</a:t>
                      </a:r>
                      <a:r>
                        <a:rPr lang="en-IN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Bell MT" panose="02020503060305020303" pitchFamily="18" charset="0"/>
                        </a:rPr>
                        <a:t>Y SQL WORKBENCH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8013748"/>
                  </a:ext>
                </a:extLst>
              </a:tr>
              <a:tr h="342417">
                <a:tc>
                  <a:txBody>
                    <a:bodyPr/>
                    <a:lstStyle/>
                    <a:p>
                      <a:pPr algn="l" fontAlgn="b"/>
                      <a:endParaRPr lang="en-IN" sz="2400" b="0" i="0" u="none" strike="noStrike" dirty="0">
                        <a:solidFill>
                          <a:schemeClr val="tx1"/>
                        </a:solidFill>
                        <a:effectLst/>
                        <a:latin typeface="Bell MT" panose="02020503060305020303" pitchFamily="18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5337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0489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8933688" cy="11430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lgerian" pitchFamily="82" charset="0"/>
              </a:rPr>
              <a:t>SYSTEM REQUIREMENTS</a:t>
            </a:r>
            <a:endParaRPr lang="en-IN" sz="4400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340768"/>
            <a:ext cx="8466144" cy="49076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sz="2400" dirty="0">
                <a:latin typeface="Bell MT" panose="02020503060305020303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The Basic System Requirements for Running this project are listed below: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sz="2400" dirty="0">
                <a:latin typeface="Bell MT" panose="02020503060305020303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Angular, STS and MySQL to be installed in the system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sz="2400" dirty="0">
                <a:latin typeface="Bell MT" panose="02020503060305020303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Microsoft Windows XP or Linux or Equivalent OS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sz="2400" dirty="0">
                <a:latin typeface="Bell MT" panose="02020503060305020303" pitchFamily="18" charset="0"/>
                <a:ea typeface="Arial Unicode MS" panose="020B0604020202020204" pitchFamily="34" charset="-128"/>
                <a:cs typeface="Times New Roman" panose="02020603050405020304" pitchFamily="18" charset="0"/>
              </a:rPr>
              <a:t>Web Browser Internet Explorer Version 10</a:t>
            </a:r>
          </a:p>
          <a:p>
            <a:pPr>
              <a:buFont typeface="Wingdings" panose="05000000000000000000" pitchFamily="2" charset="2"/>
              <a:buChar char="v"/>
            </a:pPr>
            <a:endParaRPr lang="en-IN" sz="2400" dirty="0">
              <a:latin typeface="Bell MT" panose="02020503060305020303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413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8933688" cy="11430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Algerian" pitchFamily="82" charset="0"/>
              </a:rPr>
              <a:t>PROPOSED SYSTEM</a:t>
            </a:r>
            <a:endParaRPr lang="en-IN" sz="4400" dirty="0">
              <a:latin typeface="Algerian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6960" y="1417638"/>
            <a:ext cx="7890080" cy="4800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>
                <a:latin typeface="Bell MT" panose="02020503060305020303" pitchFamily="18" charset="0"/>
                <a:cs typeface="Times New Roman" panose="02020603050405020304" pitchFamily="18" charset="0"/>
              </a:rPr>
              <a:t>Our proposed System helps to make food ordering simple and to deliver food at the doorstep.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200" dirty="0">
                <a:latin typeface="Bell MT" panose="02020503060305020303" pitchFamily="18" charset="0"/>
                <a:cs typeface="Times New Roman" panose="02020603050405020304" pitchFamily="18" charset="0"/>
              </a:rPr>
              <a:t>Customers can choose their favorite food ,order and make payments online.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200" dirty="0">
                <a:latin typeface="Bell MT" panose="02020503060305020303" pitchFamily="18" charset="0"/>
                <a:cs typeface="Times New Roman" panose="02020603050405020304" pitchFamily="18" charset="0"/>
              </a:rPr>
              <a:t>This system helps to reduce the time of customers and get Quality foods on time.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2318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8520" y="116632"/>
            <a:ext cx="9252520" cy="1440160"/>
          </a:xfrm>
        </p:spPr>
        <p:txBody>
          <a:bodyPr/>
          <a:lstStyle/>
          <a:p>
            <a:pPr algn="ctr"/>
            <a:r>
              <a:rPr lang="en-US" sz="4400" dirty="0">
                <a:latin typeface="Algerian" panose="04020705040A02060702" pitchFamily="82" charset="0"/>
              </a:rPr>
              <a:t>APP FLOW</a:t>
            </a:r>
            <a:endParaRPr lang="en-IN" sz="4400" dirty="0">
              <a:latin typeface="Algerian" panose="04020705040A02060702" pitchFamily="8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87B452-F8C4-41CC-A956-FF9F92410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52" y="1340768"/>
            <a:ext cx="8258175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150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617</TotalTime>
  <Words>352</Words>
  <Application>Microsoft Office PowerPoint</Application>
  <PresentationFormat>On-screen Show (4:3)</PresentationFormat>
  <Paragraphs>96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Algerian</vt:lpstr>
      <vt:lpstr>Arial</vt:lpstr>
      <vt:lpstr>Arial Unicode MS</vt:lpstr>
      <vt:lpstr>Bell MT</vt:lpstr>
      <vt:lpstr>Calibri</vt:lpstr>
      <vt:lpstr>Century Gothic</vt:lpstr>
      <vt:lpstr>Courier New</vt:lpstr>
      <vt:lpstr>Times New Roman</vt:lpstr>
      <vt:lpstr>Wingdings</vt:lpstr>
      <vt:lpstr>Wingdings 3</vt:lpstr>
      <vt:lpstr>Ion</vt:lpstr>
      <vt:lpstr>ONLINE FOOD DELIVERY TEAM-6</vt:lpstr>
      <vt:lpstr>  ONLINE FOOD DELIVERY</vt:lpstr>
      <vt:lpstr>CONTENTS</vt:lpstr>
      <vt:lpstr>Introduction</vt:lpstr>
      <vt:lpstr>OBJECTIVES</vt:lpstr>
      <vt:lpstr>TOOLS &amp; SOFTWARE</vt:lpstr>
      <vt:lpstr>SYSTEM REQUIREMENTS</vt:lpstr>
      <vt:lpstr>PROPOSED SYSTEM</vt:lpstr>
      <vt:lpstr>APP FLOW</vt:lpstr>
      <vt:lpstr>UML DIAGRAM</vt:lpstr>
      <vt:lpstr>ADMIN &amp;CUSTOMER LOGIN</vt:lpstr>
      <vt:lpstr>ADMIN DASHBOARD</vt:lpstr>
      <vt:lpstr>ADVANTAGES</vt:lpstr>
      <vt:lpstr>SCOPE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Food-Delivery System</dc:title>
  <dc:creator>User</dc:creator>
  <cp:lastModifiedBy>LENOVO</cp:lastModifiedBy>
  <cp:revision>19</cp:revision>
  <dcterms:created xsi:type="dcterms:W3CDTF">2022-03-28T14:15:57Z</dcterms:created>
  <dcterms:modified xsi:type="dcterms:W3CDTF">2022-04-05T13:15:09Z</dcterms:modified>
</cp:coreProperties>
</file>

<file path=docProps/thumbnail.jpeg>
</file>